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4" r:id="rId4"/>
    <p:sldId id="258" r:id="rId5"/>
    <p:sldId id="259" r:id="rId6"/>
    <p:sldId id="265"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02"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48FCF-29FC-4412-AD09-680471211D03}" type="datetimeFigureOut">
              <a:rPr lang="en-US" smtClean="0"/>
              <a:t>3/25/2014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82A02-F92A-4E07-BE7E-6A273D40B152}" type="slidenum">
              <a:rPr lang="en-US" smtClean="0"/>
              <a:t>‹#›</a:t>
            </a:fld>
            <a:endParaRPr lang="en-US"/>
          </a:p>
        </p:txBody>
      </p:sp>
    </p:spTree>
    <p:extLst>
      <p:ext uri="{BB962C8B-B14F-4D97-AF65-F5344CB8AC3E}">
        <p14:creationId xmlns:p14="http://schemas.microsoft.com/office/powerpoint/2010/main" val="155700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scriptural background for this teaching is from Galatians 5:19-26.  The design is to see that within the freedom that Christ purchased for us, (2 Cor. 3:17; Gal. 5:1,13; James 1:25; I Peter 2:16) we are not to use that freedom or liberty in a way that is not pleasing to God.  This compares to God’s commandment to Adam and Eve in the Garden in Genesis 2:16-17.  We have experienced first hand what happened because they ate from the tree that God forbade them to partake from and we find ourselves daily facing the same choice.  Do we eat from the fruit of the flesh in Galatians 5:19-21 or do we eat from the Fruit of the Spirit found in Galatians 5:22-26?  Eat from the Fruit of the Spirit.</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1</a:t>
            </a:fld>
            <a:endParaRPr lang="en-US"/>
          </a:p>
        </p:txBody>
      </p:sp>
    </p:spTree>
    <p:extLst>
      <p:ext uri="{BB962C8B-B14F-4D97-AF65-F5344CB8AC3E}">
        <p14:creationId xmlns:p14="http://schemas.microsoft.com/office/powerpoint/2010/main" val="1740817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a:t>
            </a:r>
            <a:r>
              <a:rPr lang="en-US" baseline="0" dirty="0" smtClean="0"/>
              <a:t> of the fruits of the flesh. </a:t>
            </a:r>
          </a:p>
          <a:p>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2</a:t>
            </a:fld>
            <a:endParaRPr lang="en-US"/>
          </a:p>
        </p:txBody>
      </p:sp>
    </p:spTree>
    <p:extLst>
      <p:ext uri="{BB962C8B-B14F-4D97-AF65-F5344CB8AC3E}">
        <p14:creationId xmlns:p14="http://schemas.microsoft.com/office/powerpoint/2010/main" val="860165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previous</a:t>
            </a:r>
            <a:r>
              <a:rPr lang="en-US" baseline="0" dirty="0" smtClean="0"/>
              <a:t> slide was colorful and could have been enticing causing you think that there really could not be harm in just a little bite…….that is what Eve thought, yet the bite she took hopeless locked mankind into a visitation culture with the need for a sacrifice for sin.  The way of the flesh is death.  Yet, the way of the Spirit is life!</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3</a:t>
            </a:fld>
            <a:endParaRPr lang="en-US"/>
          </a:p>
        </p:txBody>
      </p:sp>
    </p:spTree>
    <p:extLst>
      <p:ext uri="{BB962C8B-B14F-4D97-AF65-F5344CB8AC3E}">
        <p14:creationId xmlns:p14="http://schemas.microsoft.com/office/powerpoint/2010/main" val="134084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fully see the ugliness of the old</a:t>
            </a:r>
            <a:r>
              <a:rPr lang="en-US" baseline="0" dirty="0" smtClean="0"/>
              <a:t> man’s nature, let us look at Galatians 5:19-21 in The Message Bible.  It is interesting that this version speaks that the fruit of the flesh is born out of mankind trying to get your own way.</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4</a:t>
            </a:fld>
            <a:endParaRPr lang="en-US"/>
          </a:p>
        </p:txBody>
      </p:sp>
    </p:spTree>
    <p:extLst>
      <p:ext uri="{BB962C8B-B14F-4D97-AF65-F5344CB8AC3E}">
        <p14:creationId xmlns:p14="http://schemas.microsoft.com/office/powerpoint/2010/main" val="48092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died to see us free from the law</a:t>
            </a:r>
            <a:r>
              <a:rPr lang="en-US" baseline="0" dirty="0" smtClean="0"/>
              <a:t> of sin and death.  When we ask Him to be a part of our life, our feet are set upon a higher path.  We put on His ways.  We follow after His Spirit.  We put away the works of the flesh.  Yet, because God did not want a people who have no choice in the matter, He gave us free will and we can squander our inheritance or grow to walk in the fullness of it.  Daily we have a choice. </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5</a:t>
            </a:fld>
            <a:endParaRPr lang="en-US"/>
          </a:p>
        </p:txBody>
      </p:sp>
    </p:spTree>
    <p:extLst>
      <p:ext uri="{BB962C8B-B14F-4D97-AF65-F5344CB8AC3E}">
        <p14:creationId xmlns:p14="http://schemas.microsoft.com/office/powerpoint/2010/main" val="759721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Robert Frost was talking about the</a:t>
            </a:r>
            <a:r>
              <a:rPr lang="en-US" baseline="0" dirty="0" smtClean="0"/>
              <a:t> choice that stands before us daily in every situation?  Do we take </a:t>
            </a:r>
            <a:r>
              <a:rPr lang="en-US" dirty="0" smtClean="0"/>
              <a:t>the path leading to the tree with the fruit</a:t>
            </a:r>
            <a:r>
              <a:rPr lang="en-US" baseline="0" dirty="0" smtClean="0"/>
              <a:t> of the flesh, or the other path leading to the tree of the Fruit of the Spirit?  Think for a moment of your own life.  Two roads stand before you in every situation.  Is there one well traveled?  Is one less traveled?  Does the taking of the well traveled road lead to arguments, judgments, criticism, cynicism, </a:t>
            </a:r>
            <a:r>
              <a:rPr lang="en-US" baseline="0" dirty="0" err="1" smtClean="0"/>
              <a:t>woundedness</a:t>
            </a:r>
            <a:r>
              <a:rPr lang="en-US" baseline="0" dirty="0" smtClean="0"/>
              <a:t>?  What if making the decision to take the untraveled path would make all the difference in your life.  What if a kind answer could turn away wrath?  What if love freely given melted hard hearts?  What if preferring others before yourself changed the atmosphere in a meeting?  What if?  </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6</a:t>
            </a:fld>
            <a:endParaRPr lang="en-US"/>
          </a:p>
        </p:txBody>
      </p:sp>
    </p:spTree>
    <p:extLst>
      <p:ext uri="{BB962C8B-B14F-4D97-AF65-F5344CB8AC3E}">
        <p14:creationId xmlns:p14="http://schemas.microsoft.com/office/powerpoint/2010/main" val="126331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Fruit</a:t>
            </a:r>
            <a:r>
              <a:rPr lang="en-US" baseline="0" dirty="0" smtClean="0"/>
              <a:t> of the Spirit…..there is no defense against the Fruit……in every situation, it is the better choice.  </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7</a:t>
            </a:fld>
            <a:endParaRPr lang="en-US"/>
          </a:p>
        </p:txBody>
      </p:sp>
    </p:spTree>
    <p:extLst>
      <p:ext uri="{BB962C8B-B14F-4D97-AF65-F5344CB8AC3E}">
        <p14:creationId xmlns:p14="http://schemas.microsoft.com/office/powerpoint/2010/main" val="423178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E0C610-F5AD-43D1-90E8-8CAE74A518FD}" type="datetimeFigureOut">
              <a:rPr lang="en-US" smtClean="0"/>
              <a:t>3/25/2014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FA71767-A559-40F1-87A9-5DE0BE521C1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0C610-F5AD-43D1-90E8-8CAE74A518FD}"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0C610-F5AD-43D1-90E8-8CAE74A518FD}"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0C610-F5AD-43D1-90E8-8CAE74A518FD}"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0C610-F5AD-43D1-90E8-8CAE74A518FD}"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E0C610-F5AD-43D1-90E8-8CAE74A518FD}"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E0C610-F5AD-43D1-90E8-8CAE74A518FD}"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0C610-F5AD-43D1-90E8-8CAE74A518FD}"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0C610-F5AD-43D1-90E8-8CAE74A518FD}"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E0C610-F5AD-43D1-90E8-8CAE74A518FD}" type="datetimeFigureOut">
              <a:rPr lang="en-US" smtClean="0"/>
              <a:t>3/25/2014</a:t>
            </a:fld>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0C610-F5AD-43D1-90E8-8CAE74A518FD}" type="datetimeFigureOut">
              <a:rPr lang="en-US" smtClean="0"/>
              <a:t>3/25/2014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E0C610-F5AD-43D1-90E8-8CAE74A518FD}" type="datetimeFigureOut">
              <a:rPr lang="en-US" smtClean="0"/>
              <a:t>3/25/2014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FA71767-A559-40F1-87A9-5DE0BE521C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From Which Tree </a:t>
            </a:r>
            <a:br>
              <a:rPr lang="en-US" dirty="0" smtClean="0"/>
            </a:br>
            <a:r>
              <a:rPr lang="en-US" dirty="0" smtClean="0"/>
              <a:t>Are You Partaking?</a:t>
            </a:r>
            <a:endParaRPr lang="en-US" dirty="0"/>
          </a:p>
        </p:txBody>
      </p:sp>
      <p:sp>
        <p:nvSpPr>
          <p:cNvPr id="3" name="Subtitle 2"/>
          <p:cNvSpPr>
            <a:spLocks noGrp="1"/>
          </p:cNvSpPr>
          <p:nvPr>
            <p:ph type="subTitle" idx="1"/>
          </p:nvPr>
        </p:nvSpPr>
        <p:spPr/>
        <p:txBody>
          <a:bodyPr/>
          <a:lstStyle/>
          <a:p>
            <a:endParaRPr lang="en-US" dirty="0" smtClean="0"/>
          </a:p>
          <a:p>
            <a:pPr algn="ctr"/>
            <a:r>
              <a:rPr lang="en-US" dirty="0" smtClean="0"/>
              <a:t>Galatians 5</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99791"/>
            <a:ext cx="1716258" cy="731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3462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3008"/>
            <a:ext cx="7772400" cy="923330"/>
          </a:xfrm>
          <a:prstGeom prst="rect">
            <a:avLst/>
          </a:prstGeom>
        </p:spPr>
        <p:txBody>
          <a:bodyPr wrap="square">
            <a:spAutoFit/>
          </a:bodyPr>
          <a:lstStyle/>
          <a:p>
            <a:r>
              <a:rPr lang="en-US" dirty="0"/>
              <a:t>Among those who belong to Christ, everything connected with </a:t>
            </a:r>
            <a:r>
              <a:rPr lang="en-US" dirty="0">
                <a:solidFill>
                  <a:srgbClr val="FF0000"/>
                </a:solidFill>
              </a:rPr>
              <a:t>getting our own way </a:t>
            </a:r>
            <a:r>
              <a:rPr lang="en-US" dirty="0"/>
              <a:t>and </a:t>
            </a:r>
            <a:r>
              <a:rPr lang="en-US" dirty="0">
                <a:solidFill>
                  <a:srgbClr val="FF0000"/>
                </a:solidFill>
              </a:rPr>
              <a:t>mindlessly responding to what everyone else calls necessities</a:t>
            </a:r>
            <a:r>
              <a:rPr lang="en-US" dirty="0"/>
              <a:t> is killed off for good—crucified.</a:t>
            </a:r>
            <a:endParaRPr lang="en-US" dirty="0"/>
          </a:p>
        </p:txBody>
      </p:sp>
      <p:sp>
        <p:nvSpPr>
          <p:cNvPr id="3" name="Snip Same Side Corner Rectangle 2"/>
          <p:cNvSpPr/>
          <p:nvPr/>
        </p:nvSpPr>
        <p:spPr>
          <a:xfrm>
            <a:off x="3018408" y="2362200"/>
            <a:ext cx="3124200" cy="3200400"/>
          </a:xfrm>
          <a:prstGeom prst="snip2Same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3289917" y="3092388"/>
            <a:ext cx="2819400" cy="1569660"/>
          </a:xfrm>
          <a:prstGeom prst="rect">
            <a:avLst/>
          </a:prstGeom>
          <a:noFill/>
        </p:spPr>
        <p:txBody>
          <a:bodyPr wrap="square" rtlCol="0">
            <a:spAutoFit/>
          </a:bodyPr>
          <a:lstStyle/>
          <a:p>
            <a:r>
              <a:rPr lang="en-US" sz="9600" b="1" dirty="0" smtClean="0"/>
              <a:t>R I P</a:t>
            </a:r>
            <a:endParaRPr lang="en-US" sz="9600" b="1" dirty="0"/>
          </a:p>
        </p:txBody>
      </p:sp>
      <p:sp>
        <p:nvSpPr>
          <p:cNvPr id="5" name="TextBox 4"/>
          <p:cNvSpPr txBox="1"/>
          <p:nvPr/>
        </p:nvSpPr>
        <p:spPr>
          <a:xfrm>
            <a:off x="685800" y="5867400"/>
            <a:ext cx="7848600" cy="646331"/>
          </a:xfrm>
          <a:prstGeom prst="rect">
            <a:avLst/>
          </a:prstGeom>
          <a:noFill/>
        </p:spPr>
        <p:txBody>
          <a:bodyPr wrap="square" rtlCol="0">
            <a:spAutoFit/>
          </a:bodyPr>
          <a:lstStyle/>
          <a:p>
            <a:pPr algn="ctr"/>
            <a:r>
              <a:rPr lang="en-US" sz="3600" dirty="0" smtClean="0"/>
              <a:t>Thank God for the Cross!</a:t>
            </a:r>
            <a:endParaRPr lang="en-US" sz="3600" dirty="0"/>
          </a:p>
        </p:txBody>
      </p:sp>
      <p:sp>
        <p:nvSpPr>
          <p:cNvPr id="6" name="Cross 5"/>
          <p:cNvSpPr/>
          <p:nvPr/>
        </p:nvSpPr>
        <p:spPr>
          <a:xfrm>
            <a:off x="762000" y="5601239"/>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ross 6"/>
          <p:cNvSpPr/>
          <p:nvPr/>
        </p:nvSpPr>
        <p:spPr>
          <a:xfrm>
            <a:off x="7467600" y="5581264"/>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89917" y="4572000"/>
            <a:ext cx="2577483" cy="369332"/>
          </a:xfrm>
          <a:prstGeom prst="rect">
            <a:avLst/>
          </a:prstGeom>
          <a:noFill/>
        </p:spPr>
        <p:txBody>
          <a:bodyPr wrap="square" rtlCol="0">
            <a:spAutoFit/>
          </a:bodyPr>
          <a:lstStyle/>
          <a:p>
            <a:pPr algn="ctr"/>
            <a:r>
              <a:rPr lang="en-US" b="1" dirty="0" smtClean="0"/>
              <a:t>Old Man</a:t>
            </a:r>
            <a:endParaRPr lang="en-US" b="1" dirty="0"/>
          </a:p>
        </p:txBody>
      </p:sp>
    </p:spTree>
    <p:extLst>
      <p:ext uri="{BB962C8B-B14F-4D97-AF65-F5344CB8AC3E}">
        <p14:creationId xmlns:p14="http://schemas.microsoft.com/office/powerpoint/2010/main" val="239211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of the Flesh</a:t>
            </a:r>
            <a:endParaRPr lang="en-US" dirty="0"/>
          </a:p>
        </p:txBody>
      </p:sp>
      <p:pic>
        <p:nvPicPr>
          <p:cNvPr id="1026" name="Picture 2" descr="C:\Program Files (x86)\Microsoft Office\MEDIA\CAGCAT10\j0285444.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0000"/>
          <a:stretch/>
        </p:blipFill>
        <p:spPr bwMode="auto">
          <a:xfrm>
            <a:off x="5908085" y="1905000"/>
            <a:ext cx="2193451" cy="438912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2438400"/>
            <a:ext cx="1295400" cy="369332"/>
          </a:xfrm>
          <a:prstGeom prst="rect">
            <a:avLst/>
          </a:prstGeom>
          <a:noFill/>
        </p:spPr>
        <p:txBody>
          <a:bodyPr wrap="square" rtlCol="0">
            <a:spAutoFit/>
          </a:bodyPr>
          <a:lstStyle/>
          <a:p>
            <a:r>
              <a:rPr lang="en-US" dirty="0" smtClean="0"/>
              <a:t>Hatred</a:t>
            </a:r>
            <a:endParaRPr lang="en-US" dirty="0"/>
          </a:p>
        </p:txBody>
      </p:sp>
      <p:cxnSp>
        <p:nvCxnSpPr>
          <p:cNvPr id="5" name="Straight Arrow Connector 4"/>
          <p:cNvCxnSpPr/>
          <p:nvPr/>
        </p:nvCxnSpPr>
        <p:spPr>
          <a:xfrm>
            <a:off x="1752600" y="2623066"/>
            <a:ext cx="4572000" cy="34873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72200" y="1143000"/>
            <a:ext cx="1929336" cy="369332"/>
          </a:xfrm>
          <a:prstGeom prst="rect">
            <a:avLst/>
          </a:prstGeom>
          <a:noFill/>
        </p:spPr>
        <p:txBody>
          <a:bodyPr wrap="square" rtlCol="0">
            <a:spAutoFit/>
          </a:bodyPr>
          <a:lstStyle/>
          <a:p>
            <a:r>
              <a:rPr lang="en-US" dirty="0" smtClean="0"/>
              <a:t>Envy</a:t>
            </a:r>
            <a:endParaRPr lang="en-US" dirty="0"/>
          </a:p>
        </p:txBody>
      </p:sp>
      <p:cxnSp>
        <p:nvCxnSpPr>
          <p:cNvPr id="8" name="Straight Arrow Connector 7"/>
          <p:cNvCxnSpPr/>
          <p:nvPr/>
        </p:nvCxnSpPr>
        <p:spPr>
          <a:xfrm>
            <a:off x="6553200" y="1447800"/>
            <a:ext cx="583668" cy="13599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971800" y="2971800"/>
            <a:ext cx="1600200" cy="381000"/>
          </a:xfrm>
          <a:prstGeom prst="rect">
            <a:avLst/>
          </a:prstGeom>
          <a:noFill/>
        </p:spPr>
        <p:txBody>
          <a:bodyPr wrap="square" rtlCol="0">
            <a:spAutoFit/>
          </a:bodyPr>
          <a:lstStyle/>
          <a:p>
            <a:r>
              <a:rPr lang="en-US" dirty="0" smtClean="0"/>
              <a:t>Wrath</a:t>
            </a:r>
            <a:endParaRPr lang="en-US" dirty="0"/>
          </a:p>
        </p:txBody>
      </p:sp>
      <p:cxnSp>
        <p:nvCxnSpPr>
          <p:cNvPr id="13" name="Straight Arrow Connector 12"/>
          <p:cNvCxnSpPr/>
          <p:nvPr/>
        </p:nvCxnSpPr>
        <p:spPr>
          <a:xfrm flipV="1">
            <a:off x="3771900" y="2971800"/>
            <a:ext cx="4076700" cy="2237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0" y="3581400"/>
            <a:ext cx="1752600" cy="369332"/>
          </a:xfrm>
          <a:prstGeom prst="rect">
            <a:avLst/>
          </a:prstGeom>
          <a:noFill/>
        </p:spPr>
        <p:txBody>
          <a:bodyPr wrap="square" rtlCol="0">
            <a:spAutoFit/>
          </a:bodyPr>
          <a:lstStyle/>
          <a:p>
            <a:r>
              <a:rPr lang="en-US" dirty="0" smtClean="0"/>
              <a:t>Selfishness</a:t>
            </a:r>
            <a:endParaRPr lang="en-US" dirty="0"/>
          </a:p>
        </p:txBody>
      </p:sp>
      <p:cxnSp>
        <p:nvCxnSpPr>
          <p:cNvPr id="20" name="Straight Arrow Connector 19"/>
          <p:cNvCxnSpPr/>
          <p:nvPr/>
        </p:nvCxnSpPr>
        <p:spPr>
          <a:xfrm>
            <a:off x="2819400" y="3766066"/>
            <a:ext cx="40256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81400" y="3950732"/>
            <a:ext cx="1447800" cy="369332"/>
          </a:xfrm>
          <a:prstGeom prst="rect">
            <a:avLst/>
          </a:prstGeom>
          <a:noFill/>
        </p:spPr>
        <p:txBody>
          <a:bodyPr wrap="square" rtlCol="0">
            <a:spAutoFit/>
          </a:bodyPr>
          <a:lstStyle/>
          <a:p>
            <a:r>
              <a:rPr lang="en-US" dirty="0" smtClean="0"/>
              <a:t>Jealousy</a:t>
            </a:r>
            <a:endParaRPr lang="en-US" dirty="0"/>
          </a:p>
        </p:txBody>
      </p:sp>
      <p:cxnSp>
        <p:nvCxnSpPr>
          <p:cNvPr id="23" name="Straight Arrow Connector 22"/>
          <p:cNvCxnSpPr/>
          <p:nvPr/>
        </p:nvCxnSpPr>
        <p:spPr>
          <a:xfrm flipV="1">
            <a:off x="4724400" y="3950732"/>
            <a:ext cx="2971800" cy="184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90800" y="4648200"/>
            <a:ext cx="1447800" cy="381000"/>
          </a:xfrm>
          <a:prstGeom prst="rect">
            <a:avLst/>
          </a:prstGeom>
          <a:noFill/>
        </p:spPr>
        <p:txBody>
          <a:bodyPr wrap="square" rtlCol="0">
            <a:spAutoFit/>
          </a:bodyPr>
          <a:lstStyle/>
          <a:p>
            <a:r>
              <a:rPr lang="en-US" dirty="0" smtClean="0"/>
              <a:t>Complaints</a:t>
            </a:r>
            <a:endParaRPr lang="en-US" dirty="0"/>
          </a:p>
        </p:txBody>
      </p:sp>
      <p:cxnSp>
        <p:nvCxnSpPr>
          <p:cNvPr id="26" name="Straight Arrow Connector 25"/>
          <p:cNvCxnSpPr>
            <a:stCxn id="24" idx="3"/>
          </p:cNvCxnSpPr>
          <p:nvPr/>
        </p:nvCxnSpPr>
        <p:spPr>
          <a:xfrm flipV="1">
            <a:off x="4038600" y="4495800"/>
            <a:ext cx="2590800" cy="3429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Chord 26"/>
          <p:cNvSpPr/>
          <p:nvPr/>
        </p:nvSpPr>
        <p:spPr>
          <a:xfrm rot="19206636">
            <a:off x="7332396" y="4274963"/>
            <a:ext cx="304800" cy="742950"/>
          </a:xfrm>
          <a:prstGeom prst="chor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038600" y="5181600"/>
            <a:ext cx="1524000" cy="369332"/>
          </a:xfrm>
          <a:prstGeom prst="rect">
            <a:avLst/>
          </a:prstGeom>
          <a:noFill/>
        </p:spPr>
        <p:txBody>
          <a:bodyPr wrap="square" rtlCol="0">
            <a:spAutoFit/>
          </a:bodyPr>
          <a:lstStyle/>
          <a:p>
            <a:r>
              <a:rPr lang="en-US" dirty="0" smtClean="0"/>
              <a:t>Criticisms</a:t>
            </a:r>
            <a:endParaRPr lang="en-US" dirty="0"/>
          </a:p>
        </p:txBody>
      </p:sp>
      <p:cxnSp>
        <p:nvCxnSpPr>
          <p:cNvPr id="30" name="Straight Arrow Connector 29"/>
          <p:cNvCxnSpPr/>
          <p:nvPr/>
        </p:nvCxnSpPr>
        <p:spPr>
          <a:xfrm flipV="1">
            <a:off x="5257800" y="4800600"/>
            <a:ext cx="2286000" cy="565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694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7924800" cy="369332"/>
          </a:xfrm>
          <a:prstGeom prst="rect">
            <a:avLst/>
          </a:prstGeom>
          <a:noFill/>
        </p:spPr>
        <p:txBody>
          <a:bodyPr wrap="square" rtlCol="0">
            <a:spAutoFit/>
          </a:bodyPr>
          <a:lstStyle/>
          <a:p>
            <a:pPr algn="ctr"/>
            <a:r>
              <a:rPr lang="en-US" dirty="0" smtClean="0"/>
              <a:t>What the tree REALLY looks like.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892423"/>
            <a:ext cx="4818105" cy="3718560"/>
          </a:xfrm>
          <a:prstGeom prst="rect">
            <a:avLst/>
          </a:prstGeom>
        </p:spPr>
      </p:pic>
      <p:sp>
        <p:nvSpPr>
          <p:cNvPr id="6" name="TextBox 5"/>
          <p:cNvSpPr txBox="1"/>
          <p:nvPr/>
        </p:nvSpPr>
        <p:spPr>
          <a:xfrm>
            <a:off x="2057400" y="5791197"/>
            <a:ext cx="4953000" cy="646331"/>
          </a:xfrm>
          <a:prstGeom prst="rect">
            <a:avLst/>
          </a:prstGeom>
          <a:noFill/>
        </p:spPr>
        <p:txBody>
          <a:bodyPr wrap="square" rtlCol="0">
            <a:spAutoFit/>
          </a:bodyPr>
          <a:lstStyle/>
          <a:p>
            <a:pPr algn="ctr"/>
            <a:r>
              <a:rPr lang="en-US" sz="3600" b="1" dirty="0" smtClean="0"/>
              <a:t>Death </a:t>
            </a:r>
            <a:endParaRPr lang="en-US" sz="3600" b="1" dirty="0"/>
          </a:p>
        </p:txBody>
      </p:sp>
    </p:spTree>
    <p:extLst>
      <p:ext uri="{BB962C8B-B14F-4D97-AF65-F5344CB8AC3E}">
        <p14:creationId xmlns:p14="http://schemas.microsoft.com/office/powerpoint/2010/main" val="255469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solidFill>
                  <a:schemeClr val="accent1">
                    <a:lumMod val="75000"/>
                  </a:schemeClr>
                </a:solidFill>
              </a:rPr>
              <a:t>Galatians 5:19-21</a:t>
            </a:r>
            <a:r>
              <a:rPr lang="en-US" sz="2000" dirty="0" smtClean="0">
                <a:solidFill>
                  <a:schemeClr val="accent1">
                    <a:lumMod val="75000"/>
                  </a:schemeClr>
                </a:solidFill>
              </a:rPr>
              <a:t>MSG</a:t>
            </a:r>
            <a:endParaRPr lang="en-US" dirty="0">
              <a:solidFill>
                <a:schemeClr val="accent1">
                  <a:lumMod val="75000"/>
                </a:schemeClr>
              </a:solidFill>
            </a:endParaRPr>
          </a:p>
        </p:txBody>
      </p:sp>
      <p:sp>
        <p:nvSpPr>
          <p:cNvPr id="3" name="TextBox 2"/>
          <p:cNvSpPr txBox="1"/>
          <p:nvPr/>
        </p:nvSpPr>
        <p:spPr>
          <a:xfrm>
            <a:off x="914400" y="2057400"/>
            <a:ext cx="7391400" cy="4154984"/>
          </a:xfrm>
          <a:prstGeom prst="rect">
            <a:avLst/>
          </a:prstGeom>
          <a:noFill/>
        </p:spPr>
        <p:txBody>
          <a:bodyPr wrap="square" rtlCol="0">
            <a:spAutoFit/>
          </a:bodyPr>
          <a:lstStyle/>
          <a:p>
            <a:r>
              <a:rPr lang="en-US" dirty="0" smtClean="0"/>
              <a:t>It is obvious what kind of life develops out of </a:t>
            </a:r>
            <a:r>
              <a:rPr lang="en-US" dirty="0" smtClean="0">
                <a:solidFill>
                  <a:srgbClr val="FF0000"/>
                </a:solidFill>
              </a:rPr>
              <a:t>trying to get your own</a:t>
            </a:r>
            <a:r>
              <a:rPr lang="en-US" dirty="0" smtClean="0"/>
              <a:t> way all the time: </a:t>
            </a:r>
          </a:p>
          <a:p>
            <a:endParaRPr lang="en-US" dirty="0" smtClean="0"/>
          </a:p>
          <a:p>
            <a:pPr marL="285750" indent="-285750">
              <a:buFont typeface="Arial" panose="020B0604020202020204" pitchFamily="34" charset="0"/>
              <a:buChar char="•"/>
            </a:pPr>
            <a:r>
              <a:rPr lang="en-US" dirty="0" smtClean="0"/>
              <a:t>repetitive, loveless, cheap sex;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a stinking accumulation of mental and emotional garbage;</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frenzied and joyless grabs for happiness;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trinket gods;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magic-show religion;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paranoid loneliness;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cutthroat competition;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all-consuming-yet-never-satisfied wants; </a:t>
            </a:r>
          </a:p>
        </p:txBody>
      </p:sp>
    </p:spTree>
    <p:extLst>
      <p:ext uri="{BB962C8B-B14F-4D97-AF65-F5344CB8AC3E}">
        <p14:creationId xmlns:p14="http://schemas.microsoft.com/office/powerpoint/2010/main" val="2926231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50"/>
                                        <p:tgtEl>
                                          <p:spTgt spid="3">
                                            <p:txEl>
                                              <p:pRg st="0" end="0"/>
                                            </p:txEl>
                                          </p:spTgt>
                                        </p:tgtEl>
                                      </p:cBhvr>
                                    </p:animEffect>
                                    <p:anim calcmode="lin" valueType="num">
                                      <p:cBhvr>
                                        <p:cTn id="15"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50"/>
                                        <p:tgtEl>
                                          <p:spTgt spid="3">
                                            <p:txEl>
                                              <p:pRg st="2" end="2"/>
                                            </p:txEl>
                                          </p:spTgt>
                                        </p:tgtEl>
                                      </p:cBhvr>
                                    </p:animEffect>
                                    <p:anim calcmode="lin" valueType="num">
                                      <p:cBhvr>
                                        <p:cTn id="22"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50"/>
                                        <p:tgtEl>
                                          <p:spTgt spid="3">
                                            <p:txEl>
                                              <p:pRg st="4" end="4"/>
                                            </p:txEl>
                                          </p:spTgt>
                                        </p:tgtEl>
                                      </p:cBhvr>
                                    </p:animEffect>
                                    <p:anim calcmode="lin" valueType="num">
                                      <p:cBhvr>
                                        <p:cTn id="29"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50"/>
                                        <p:tgtEl>
                                          <p:spTgt spid="3">
                                            <p:txEl>
                                              <p:pRg st="6" end="6"/>
                                            </p:txEl>
                                          </p:spTgt>
                                        </p:tgtEl>
                                      </p:cBhvr>
                                    </p:animEffect>
                                    <p:anim calcmode="lin" valueType="num">
                                      <p:cBhvr>
                                        <p:cTn id="36"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50"/>
                                        <p:tgtEl>
                                          <p:spTgt spid="3">
                                            <p:txEl>
                                              <p:pRg st="8" end="8"/>
                                            </p:txEl>
                                          </p:spTgt>
                                        </p:tgtEl>
                                      </p:cBhvr>
                                    </p:animEffect>
                                    <p:anim calcmode="lin" valueType="num">
                                      <p:cBhvr>
                                        <p:cTn id="43"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2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250"/>
                                        <p:tgtEl>
                                          <p:spTgt spid="3">
                                            <p:txEl>
                                              <p:pRg st="10" end="10"/>
                                            </p:txEl>
                                          </p:spTgt>
                                        </p:tgtEl>
                                      </p:cBhvr>
                                    </p:animEffect>
                                    <p:anim calcmode="lin" valueType="num">
                                      <p:cBhvr>
                                        <p:cTn id="50" dur="25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25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250"/>
                                        <p:tgtEl>
                                          <p:spTgt spid="3">
                                            <p:txEl>
                                              <p:pRg st="12" end="12"/>
                                            </p:txEl>
                                          </p:spTgt>
                                        </p:tgtEl>
                                      </p:cBhvr>
                                    </p:animEffect>
                                    <p:anim calcmode="lin" valueType="num">
                                      <p:cBhvr>
                                        <p:cTn id="57" dur="25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25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barn(inVertical)">
                                      <p:cBhvr>
                                        <p:cTn id="63" dur="250"/>
                                        <p:tgtEl>
                                          <p:spTgt spid="3">
                                            <p:txEl>
                                              <p:pRg st="14" end="1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3">
                                            <p:txEl>
                                              <p:pRg st="16" end="16"/>
                                            </p:txEl>
                                          </p:spTgt>
                                        </p:tgtEl>
                                        <p:attrNameLst>
                                          <p:attrName>style.visibility</p:attrName>
                                        </p:attrNameLst>
                                      </p:cBhvr>
                                      <p:to>
                                        <p:strVal val="visible"/>
                                      </p:to>
                                    </p:set>
                                    <p:animEffect transition="in" filter="circle(in)">
                                      <p:cBhvr>
                                        <p:cTn id="68" dur="25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47800"/>
            <a:ext cx="7772400" cy="276998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 brutal temper;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an impotence to love or be loved;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divided homes and divided lives;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small-minded and lopsided pursuits;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the vicious habit of depersonalizing everyone into a rival;</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uncontrolled and uncontrollable addictions;</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ugly parodies of community. </a:t>
            </a:r>
            <a:endParaRPr lang="en-US" dirty="0"/>
          </a:p>
        </p:txBody>
      </p:sp>
      <p:sp>
        <p:nvSpPr>
          <p:cNvPr id="3" name="TextBox 2"/>
          <p:cNvSpPr txBox="1"/>
          <p:nvPr/>
        </p:nvSpPr>
        <p:spPr>
          <a:xfrm>
            <a:off x="685800" y="4419600"/>
            <a:ext cx="7772400" cy="646331"/>
          </a:xfrm>
          <a:prstGeom prst="rect">
            <a:avLst/>
          </a:prstGeom>
          <a:noFill/>
        </p:spPr>
        <p:txBody>
          <a:bodyPr wrap="square" rtlCol="0">
            <a:spAutoFit/>
          </a:bodyPr>
          <a:lstStyle/>
          <a:p>
            <a:r>
              <a:rPr lang="en-US" dirty="0" smtClean="0"/>
              <a:t>This isn’t the first time I have warned you, you know. If you use your </a:t>
            </a:r>
            <a:r>
              <a:rPr lang="en-US" b="1" dirty="0" smtClean="0">
                <a:solidFill>
                  <a:srgbClr val="FF0000"/>
                </a:solidFill>
              </a:rPr>
              <a:t>freedom</a:t>
            </a:r>
            <a:r>
              <a:rPr lang="en-US" dirty="0" smtClean="0"/>
              <a:t> this way, you will not inherit God’s kingdom</a:t>
            </a:r>
            <a:endParaRPr lang="en-US" dirty="0"/>
          </a:p>
        </p:txBody>
      </p:sp>
    </p:spTree>
    <p:extLst>
      <p:ext uri="{BB962C8B-B14F-4D97-AF65-F5344CB8AC3E}">
        <p14:creationId xmlns:p14="http://schemas.microsoft.com/office/powerpoint/2010/main" val="62550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wipe(down)">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barn(inVertical)">
                                      <p:cBhvr>
                                        <p:cTn id="37" dur="500"/>
                                        <p:tgtEl>
                                          <p:spTgt spid="2">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p:cTn id="4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838200"/>
            <a:ext cx="3300984" cy="1463040"/>
          </a:xfrm>
        </p:spPr>
        <p:txBody>
          <a:bodyPr/>
          <a:lstStyle/>
          <a:p>
            <a:pPr algn="ctr"/>
            <a:r>
              <a:rPr lang="en-US" dirty="0" smtClean="0"/>
              <a:t>Two Roads</a:t>
            </a:r>
            <a:br>
              <a:rPr lang="en-US" dirty="0" smtClean="0"/>
            </a:br>
            <a:r>
              <a:rPr lang="en-US" dirty="0" smtClean="0"/>
              <a:t>by Robert Frost </a:t>
            </a:r>
            <a:endParaRPr lang="en-US" dirty="0"/>
          </a:p>
        </p:txBody>
      </p:sp>
      <p:sp>
        <p:nvSpPr>
          <p:cNvPr id="4" name="Text Placeholder 3"/>
          <p:cNvSpPr>
            <a:spLocks noGrp="1"/>
          </p:cNvSpPr>
          <p:nvPr>
            <p:ph type="body" sz="half" idx="2"/>
          </p:nvPr>
        </p:nvSpPr>
        <p:spPr>
          <a:xfrm>
            <a:off x="4724400" y="2362200"/>
            <a:ext cx="3300573" cy="2895600"/>
          </a:xfrm>
        </p:spPr>
        <p:txBody>
          <a:bodyPr>
            <a:noAutofit/>
          </a:bodyPr>
          <a:lstStyle/>
          <a:p>
            <a:r>
              <a:rPr lang="en-US" dirty="0" smtClean="0"/>
              <a:t>Two roads diverged  in a yellow wood, and sorry I could not travel both and be one traveler, long I stood and looked down one as far as I could to where it bent in the undergrowth; Then took the other, as just as fair and perhaps having the better claim because it was grassy and wanted wear…….Two roads diverged into a wood and I, I took the one less traveled by and that has made all the difference.</a:t>
            </a:r>
            <a:endParaRPr lang="en-US" dirty="0"/>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24433" r="24433"/>
          <a:stretch>
            <a:fillRect/>
          </a:stretch>
        </p:blipFill>
        <p:spPr/>
      </p:pic>
    </p:spTree>
    <p:extLst>
      <p:ext uri="{BB962C8B-B14F-4D97-AF65-F5344CB8AC3E}">
        <p14:creationId xmlns:p14="http://schemas.microsoft.com/office/powerpoint/2010/main" val="29275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Galatians 5:22 </a:t>
            </a:r>
            <a:r>
              <a:rPr lang="en-US" sz="2000" dirty="0" smtClean="0"/>
              <a:t>MSG</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fontScale="77500" lnSpcReduction="20000"/>
          </a:bodyPr>
          <a:lstStyle/>
          <a:p>
            <a:r>
              <a:rPr lang="en-US" dirty="0"/>
              <a:t>But what happens when we live God’s way? He brings gifts into our lives, much the same way that fruit appears in an orchard—things like affection for others, exuberance about life, serenity. We develop a willingness to stick with things, a sense of compassion in the heart, and a conviction that a basic holiness permeates things and people. </a:t>
            </a:r>
          </a:p>
        </p:txBody>
      </p:sp>
      <p:sp>
        <p:nvSpPr>
          <p:cNvPr id="6" name="Down Arrow 5"/>
          <p:cNvSpPr/>
          <p:nvPr/>
        </p:nvSpPr>
        <p:spPr>
          <a:xfrm>
            <a:off x="2021889" y="4038600"/>
            <a:ext cx="1371600" cy="1752601"/>
          </a:xfrm>
          <a:custGeom>
            <a:avLst/>
            <a:gdLst>
              <a:gd name="connsiteX0" fmla="*/ 0 w 875806"/>
              <a:gd name="connsiteY0" fmla="*/ 1390897 h 1828800"/>
              <a:gd name="connsiteX1" fmla="*/ 218952 w 875806"/>
              <a:gd name="connsiteY1" fmla="*/ 1390897 h 1828800"/>
              <a:gd name="connsiteX2" fmla="*/ 218952 w 875806"/>
              <a:gd name="connsiteY2" fmla="*/ 0 h 1828800"/>
              <a:gd name="connsiteX3" fmla="*/ 656855 w 875806"/>
              <a:gd name="connsiteY3" fmla="*/ 0 h 1828800"/>
              <a:gd name="connsiteX4" fmla="*/ 656855 w 875806"/>
              <a:gd name="connsiteY4" fmla="*/ 1390897 h 1828800"/>
              <a:gd name="connsiteX5" fmla="*/ 875806 w 875806"/>
              <a:gd name="connsiteY5" fmla="*/ 1390897 h 1828800"/>
              <a:gd name="connsiteX6" fmla="*/ 437903 w 875806"/>
              <a:gd name="connsiteY6" fmla="*/ 1828800 h 1828800"/>
              <a:gd name="connsiteX7" fmla="*/ 0 w 875806"/>
              <a:gd name="connsiteY7" fmla="*/ 1390897 h 1828800"/>
              <a:gd name="connsiteX0" fmla="*/ 0 w 875806"/>
              <a:gd name="connsiteY0" fmla="*/ 1390897 h 1390897"/>
              <a:gd name="connsiteX1" fmla="*/ 218952 w 875806"/>
              <a:gd name="connsiteY1" fmla="*/ 1390897 h 1390897"/>
              <a:gd name="connsiteX2" fmla="*/ 218952 w 875806"/>
              <a:gd name="connsiteY2" fmla="*/ 0 h 1390897"/>
              <a:gd name="connsiteX3" fmla="*/ 656855 w 875806"/>
              <a:gd name="connsiteY3" fmla="*/ 0 h 1390897"/>
              <a:gd name="connsiteX4" fmla="*/ 656855 w 875806"/>
              <a:gd name="connsiteY4" fmla="*/ 1390897 h 1390897"/>
              <a:gd name="connsiteX5" fmla="*/ 875806 w 875806"/>
              <a:gd name="connsiteY5" fmla="*/ 1390897 h 1390897"/>
              <a:gd name="connsiteX6" fmla="*/ 437903 w 875806"/>
              <a:gd name="connsiteY6" fmla="*/ 1384916 h 1390897"/>
              <a:gd name="connsiteX7" fmla="*/ 0 w 875806"/>
              <a:gd name="connsiteY7" fmla="*/ 1390897 h 1390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5806" h="1390897">
                <a:moveTo>
                  <a:pt x="0" y="1390897"/>
                </a:moveTo>
                <a:lnTo>
                  <a:pt x="218952" y="1390897"/>
                </a:lnTo>
                <a:lnTo>
                  <a:pt x="218952" y="0"/>
                </a:lnTo>
                <a:lnTo>
                  <a:pt x="656855" y="0"/>
                </a:lnTo>
                <a:lnTo>
                  <a:pt x="656855" y="1390897"/>
                </a:lnTo>
                <a:lnTo>
                  <a:pt x="875806" y="1390897"/>
                </a:lnTo>
                <a:lnTo>
                  <a:pt x="437903" y="1384916"/>
                </a:lnTo>
                <a:lnTo>
                  <a:pt x="0" y="1390897"/>
                </a:lnTo>
                <a:close/>
              </a:path>
            </a:pathLst>
          </a:cu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Callout 4"/>
          <p:cNvSpPr/>
          <p:nvPr/>
        </p:nvSpPr>
        <p:spPr>
          <a:xfrm>
            <a:off x="509282" y="334392"/>
            <a:ext cx="3931920" cy="5303520"/>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849851 w 2667000"/>
              <a:gd name="connsiteY0" fmla="*/ 2914650 h 2590800"/>
              <a:gd name="connsiteX1" fmla="*/ 777884 w 2667000"/>
              <a:gd name="connsiteY1" fmla="*/ 2986617 h 2590800"/>
              <a:gd name="connsiteX2" fmla="*/ 705917 w 2667000"/>
              <a:gd name="connsiteY2" fmla="*/ 2914650 h 2590800"/>
              <a:gd name="connsiteX3" fmla="*/ 777884 w 2667000"/>
              <a:gd name="connsiteY3" fmla="*/ 2842683 h 2590800"/>
              <a:gd name="connsiteX4" fmla="*/ 849851 w 2667000"/>
              <a:gd name="connsiteY4" fmla="*/ 2914650 h 2590800"/>
              <a:gd name="connsiteX0" fmla="*/ 950890 w 2667000"/>
              <a:gd name="connsiteY0" fmla="*/ 2829923 h 2590800"/>
              <a:gd name="connsiteX1" fmla="*/ 806957 w 2667000"/>
              <a:gd name="connsiteY1" fmla="*/ 2973856 h 2590800"/>
              <a:gd name="connsiteX2" fmla="*/ 663024 w 2667000"/>
              <a:gd name="connsiteY2" fmla="*/ 2829923 h 2590800"/>
              <a:gd name="connsiteX3" fmla="*/ 806957 w 2667000"/>
              <a:gd name="connsiteY3" fmla="*/ 2685990 h 2590800"/>
              <a:gd name="connsiteX4" fmla="*/ 950890 w 2667000"/>
              <a:gd name="connsiteY4" fmla="*/ 2829923 h 2590800"/>
              <a:gd name="connsiteX0" fmla="*/ 1098644 w 2667000"/>
              <a:gd name="connsiteY0" fmla="*/ 2609054 h 2590800"/>
              <a:gd name="connsiteX1" fmla="*/ 882744 w 2667000"/>
              <a:gd name="connsiteY1" fmla="*/ 2824954 h 2590800"/>
              <a:gd name="connsiteX2" fmla="*/ 666844 w 2667000"/>
              <a:gd name="connsiteY2" fmla="*/ 2609054 h 2590800"/>
              <a:gd name="connsiteX3" fmla="*/ 882744 w 2667000"/>
              <a:gd name="connsiteY3" fmla="*/ 2393154 h 2590800"/>
              <a:gd name="connsiteX4" fmla="*/ 1098644 w 2667000"/>
              <a:gd name="connsiteY4" fmla="*/ 2609054 h 25908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809180 w 2670458"/>
              <a:gd name="connsiteY3" fmla="*/ 2677534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791424 w 2670458"/>
              <a:gd name="connsiteY3" fmla="*/ 3041518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986"/>
              <a:gd name="connsiteX1" fmla="*/ 5659 w 43256"/>
              <a:gd name="connsiteY1" fmla="*/ 6766 h 50986"/>
              <a:gd name="connsiteX2" fmla="*/ 14041 w 43256"/>
              <a:gd name="connsiteY2" fmla="*/ 5061 h 50986"/>
              <a:gd name="connsiteX3" fmla="*/ 22492 w 43256"/>
              <a:gd name="connsiteY3" fmla="*/ 3291 h 50986"/>
              <a:gd name="connsiteX4" fmla="*/ 25785 w 43256"/>
              <a:gd name="connsiteY4" fmla="*/ 59 h 50986"/>
              <a:gd name="connsiteX5" fmla="*/ 29869 w 43256"/>
              <a:gd name="connsiteY5" fmla="*/ 2340 h 50986"/>
              <a:gd name="connsiteX6" fmla="*/ 35499 w 43256"/>
              <a:gd name="connsiteY6" fmla="*/ 549 h 50986"/>
              <a:gd name="connsiteX7" fmla="*/ 38354 w 43256"/>
              <a:gd name="connsiteY7" fmla="*/ 5435 h 50986"/>
              <a:gd name="connsiteX8" fmla="*/ 42018 w 43256"/>
              <a:gd name="connsiteY8" fmla="*/ 10177 h 50986"/>
              <a:gd name="connsiteX9" fmla="*/ 41854 w 43256"/>
              <a:gd name="connsiteY9" fmla="*/ 15319 h 50986"/>
              <a:gd name="connsiteX10" fmla="*/ 43052 w 43256"/>
              <a:gd name="connsiteY10" fmla="*/ 23181 h 50986"/>
              <a:gd name="connsiteX11" fmla="*/ 37440 w 43256"/>
              <a:gd name="connsiteY11" fmla="*/ 30063 h 50986"/>
              <a:gd name="connsiteX12" fmla="*/ 35431 w 43256"/>
              <a:gd name="connsiteY12" fmla="*/ 35960 h 50986"/>
              <a:gd name="connsiteX13" fmla="*/ 28591 w 43256"/>
              <a:gd name="connsiteY13" fmla="*/ 36674 h 50986"/>
              <a:gd name="connsiteX14" fmla="*/ 23703 w 43256"/>
              <a:gd name="connsiteY14" fmla="*/ 42965 h 50986"/>
              <a:gd name="connsiteX15" fmla="*/ 16516 w 43256"/>
              <a:gd name="connsiteY15" fmla="*/ 39125 h 50986"/>
              <a:gd name="connsiteX16" fmla="*/ 5840 w 43256"/>
              <a:gd name="connsiteY16" fmla="*/ 35331 h 50986"/>
              <a:gd name="connsiteX17" fmla="*/ 1146 w 43256"/>
              <a:gd name="connsiteY17" fmla="*/ 31109 h 50986"/>
              <a:gd name="connsiteX18" fmla="*/ 2149 w 43256"/>
              <a:gd name="connsiteY18" fmla="*/ 25410 h 50986"/>
              <a:gd name="connsiteX19" fmla="*/ 31 w 43256"/>
              <a:gd name="connsiteY19" fmla="*/ 19563 h 50986"/>
              <a:gd name="connsiteX20" fmla="*/ 3899 w 43256"/>
              <a:gd name="connsiteY20" fmla="*/ 14366 h 50986"/>
              <a:gd name="connsiteX21" fmla="*/ 3936 w 43256"/>
              <a:gd name="connsiteY21" fmla="*/ 14229 h 50986"/>
              <a:gd name="connsiteX0" fmla="*/ 852074 w 2670458"/>
              <a:gd name="connsiteY0" fmla="*/ 2906194 h 3057706"/>
              <a:gd name="connsiteX1" fmla="*/ 780107 w 2670458"/>
              <a:gd name="connsiteY1" fmla="*/ 2978161 h 3057706"/>
              <a:gd name="connsiteX2" fmla="*/ 708140 w 2670458"/>
              <a:gd name="connsiteY2" fmla="*/ 2906194 h 3057706"/>
              <a:gd name="connsiteX3" fmla="*/ 780107 w 2670458"/>
              <a:gd name="connsiteY3" fmla="*/ 2834227 h 3057706"/>
              <a:gd name="connsiteX4" fmla="*/ 852074 w 2670458"/>
              <a:gd name="connsiteY4" fmla="*/ 2906194 h 3057706"/>
              <a:gd name="connsiteX0" fmla="*/ 953113 w 2670458"/>
              <a:gd name="connsiteY0" fmla="*/ 2821467 h 3057706"/>
              <a:gd name="connsiteX1" fmla="*/ 809180 w 2670458"/>
              <a:gd name="connsiteY1" fmla="*/ 2965400 h 3057706"/>
              <a:gd name="connsiteX2" fmla="*/ 665247 w 2670458"/>
              <a:gd name="connsiteY2" fmla="*/ 2821467 h 3057706"/>
              <a:gd name="connsiteX3" fmla="*/ 791424 w 2670458"/>
              <a:gd name="connsiteY3" fmla="*/ 3041518 h 3057706"/>
              <a:gd name="connsiteX4" fmla="*/ 953113 w 2670458"/>
              <a:gd name="connsiteY4" fmla="*/ 2821467 h 3057706"/>
              <a:gd name="connsiteX0" fmla="*/ 1100867 w 2670458"/>
              <a:gd name="connsiteY0" fmla="*/ 2600598 h 3057706"/>
              <a:gd name="connsiteX1" fmla="*/ 884967 w 2670458"/>
              <a:gd name="connsiteY1" fmla="*/ 2816498 h 3057706"/>
              <a:gd name="connsiteX2" fmla="*/ 802232 w 2670458"/>
              <a:gd name="connsiteY2" fmla="*/ 3026726 h 3057706"/>
              <a:gd name="connsiteX3" fmla="*/ 769557 w 2670458"/>
              <a:gd name="connsiteY3" fmla="*/ 3041646 h 3057706"/>
              <a:gd name="connsiteX4" fmla="*/ 1100867 w 2670458"/>
              <a:gd name="connsiteY4" fmla="*/ 2600598 h 3057706"/>
              <a:gd name="connsiteX0" fmla="*/ 4729 w 43256"/>
              <a:gd name="connsiteY0" fmla="*/ 26036 h 50986"/>
              <a:gd name="connsiteX1" fmla="*/ 2196 w 43256"/>
              <a:gd name="connsiteY1" fmla="*/ 25239 h 50986"/>
              <a:gd name="connsiteX2" fmla="*/ 6964 w 43256"/>
              <a:gd name="connsiteY2" fmla="*/ 34758 h 50986"/>
              <a:gd name="connsiteX3" fmla="*/ 5856 w 43256"/>
              <a:gd name="connsiteY3" fmla="*/ 35139 h 50986"/>
              <a:gd name="connsiteX4" fmla="*/ 16514 w 43256"/>
              <a:gd name="connsiteY4" fmla="*/ 38949 h 50986"/>
              <a:gd name="connsiteX5" fmla="*/ 15846 w 43256"/>
              <a:gd name="connsiteY5" fmla="*/ 37209 h 50986"/>
              <a:gd name="connsiteX6" fmla="*/ 28863 w 43256"/>
              <a:gd name="connsiteY6" fmla="*/ 34610 h 50986"/>
              <a:gd name="connsiteX7" fmla="*/ 28596 w 43256"/>
              <a:gd name="connsiteY7" fmla="*/ 36519 h 50986"/>
              <a:gd name="connsiteX8" fmla="*/ 34165 w 43256"/>
              <a:gd name="connsiteY8" fmla="*/ 22813 h 50986"/>
              <a:gd name="connsiteX9" fmla="*/ 37416 w 43256"/>
              <a:gd name="connsiteY9" fmla="*/ 29949 h 50986"/>
              <a:gd name="connsiteX10" fmla="*/ 41834 w 43256"/>
              <a:gd name="connsiteY10" fmla="*/ 15213 h 50986"/>
              <a:gd name="connsiteX11" fmla="*/ 40386 w 43256"/>
              <a:gd name="connsiteY11" fmla="*/ 17889 h 50986"/>
              <a:gd name="connsiteX12" fmla="*/ 38360 w 43256"/>
              <a:gd name="connsiteY12" fmla="*/ 5285 h 50986"/>
              <a:gd name="connsiteX13" fmla="*/ 38436 w 43256"/>
              <a:gd name="connsiteY13" fmla="*/ 6549 h 50986"/>
              <a:gd name="connsiteX14" fmla="*/ 29114 w 43256"/>
              <a:gd name="connsiteY14" fmla="*/ 3811 h 50986"/>
              <a:gd name="connsiteX15" fmla="*/ 29856 w 43256"/>
              <a:gd name="connsiteY15" fmla="*/ 2199 h 50986"/>
              <a:gd name="connsiteX16" fmla="*/ 22177 w 43256"/>
              <a:gd name="connsiteY16" fmla="*/ 4579 h 50986"/>
              <a:gd name="connsiteX17" fmla="*/ 22536 w 43256"/>
              <a:gd name="connsiteY17" fmla="*/ 3189 h 50986"/>
              <a:gd name="connsiteX18" fmla="*/ 14036 w 43256"/>
              <a:gd name="connsiteY18" fmla="*/ 5051 h 50986"/>
              <a:gd name="connsiteX19" fmla="*/ 15336 w 43256"/>
              <a:gd name="connsiteY19" fmla="*/ 6399 h 50986"/>
              <a:gd name="connsiteX20" fmla="*/ 4163 w 43256"/>
              <a:gd name="connsiteY20" fmla="*/ 15648 h 50986"/>
              <a:gd name="connsiteX21" fmla="*/ 3936 w 43256"/>
              <a:gd name="connsiteY21" fmla="*/ 14229 h 50986"/>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780107 w 2670458"/>
              <a:gd name="connsiteY3" fmla="*/ 2834227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806740 w 2670458"/>
              <a:gd name="connsiteY3" fmla="*/ 3029535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1721"/>
              <a:gd name="connsiteX1" fmla="*/ 5659 w 43256"/>
              <a:gd name="connsiteY1" fmla="*/ 6766 h 51721"/>
              <a:gd name="connsiteX2" fmla="*/ 14041 w 43256"/>
              <a:gd name="connsiteY2" fmla="*/ 5061 h 51721"/>
              <a:gd name="connsiteX3" fmla="*/ 22492 w 43256"/>
              <a:gd name="connsiteY3" fmla="*/ 3291 h 51721"/>
              <a:gd name="connsiteX4" fmla="*/ 25785 w 43256"/>
              <a:gd name="connsiteY4" fmla="*/ 59 h 51721"/>
              <a:gd name="connsiteX5" fmla="*/ 29869 w 43256"/>
              <a:gd name="connsiteY5" fmla="*/ 2340 h 51721"/>
              <a:gd name="connsiteX6" fmla="*/ 35499 w 43256"/>
              <a:gd name="connsiteY6" fmla="*/ 549 h 51721"/>
              <a:gd name="connsiteX7" fmla="*/ 38354 w 43256"/>
              <a:gd name="connsiteY7" fmla="*/ 5435 h 51721"/>
              <a:gd name="connsiteX8" fmla="*/ 42018 w 43256"/>
              <a:gd name="connsiteY8" fmla="*/ 10177 h 51721"/>
              <a:gd name="connsiteX9" fmla="*/ 41854 w 43256"/>
              <a:gd name="connsiteY9" fmla="*/ 15319 h 51721"/>
              <a:gd name="connsiteX10" fmla="*/ 43052 w 43256"/>
              <a:gd name="connsiteY10" fmla="*/ 23181 h 51721"/>
              <a:gd name="connsiteX11" fmla="*/ 37440 w 43256"/>
              <a:gd name="connsiteY11" fmla="*/ 30063 h 51721"/>
              <a:gd name="connsiteX12" fmla="*/ 35431 w 43256"/>
              <a:gd name="connsiteY12" fmla="*/ 35960 h 51721"/>
              <a:gd name="connsiteX13" fmla="*/ 28591 w 43256"/>
              <a:gd name="connsiteY13" fmla="*/ 36674 h 51721"/>
              <a:gd name="connsiteX14" fmla="*/ 23703 w 43256"/>
              <a:gd name="connsiteY14" fmla="*/ 42965 h 51721"/>
              <a:gd name="connsiteX15" fmla="*/ 16516 w 43256"/>
              <a:gd name="connsiteY15" fmla="*/ 39125 h 51721"/>
              <a:gd name="connsiteX16" fmla="*/ 5840 w 43256"/>
              <a:gd name="connsiteY16" fmla="*/ 35331 h 51721"/>
              <a:gd name="connsiteX17" fmla="*/ 1146 w 43256"/>
              <a:gd name="connsiteY17" fmla="*/ 31109 h 51721"/>
              <a:gd name="connsiteX18" fmla="*/ 2149 w 43256"/>
              <a:gd name="connsiteY18" fmla="*/ 25410 h 51721"/>
              <a:gd name="connsiteX19" fmla="*/ 31 w 43256"/>
              <a:gd name="connsiteY19" fmla="*/ 19563 h 51721"/>
              <a:gd name="connsiteX20" fmla="*/ 3899 w 43256"/>
              <a:gd name="connsiteY20" fmla="*/ 14366 h 51721"/>
              <a:gd name="connsiteX21" fmla="*/ 3936 w 43256"/>
              <a:gd name="connsiteY21" fmla="*/ 14229 h 51721"/>
              <a:gd name="connsiteX0" fmla="*/ 852074 w 2670458"/>
              <a:gd name="connsiteY0" fmla="*/ 2906194 h 3101763"/>
              <a:gd name="connsiteX1" fmla="*/ 780107 w 2670458"/>
              <a:gd name="connsiteY1" fmla="*/ 2978161 h 3101763"/>
              <a:gd name="connsiteX2" fmla="*/ 708140 w 2670458"/>
              <a:gd name="connsiteY2" fmla="*/ 2906194 h 3101763"/>
              <a:gd name="connsiteX3" fmla="*/ 806740 w 2670458"/>
              <a:gd name="connsiteY3" fmla="*/ 3029535 h 3101763"/>
              <a:gd name="connsiteX4" fmla="*/ 852074 w 2670458"/>
              <a:gd name="connsiteY4" fmla="*/ 2906194 h 3101763"/>
              <a:gd name="connsiteX0" fmla="*/ 953113 w 2670458"/>
              <a:gd name="connsiteY0" fmla="*/ 2821467 h 3101763"/>
              <a:gd name="connsiteX1" fmla="*/ 809180 w 2670458"/>
              <a:gd name="connsiteY1" fmla="*/ 2965400 h 3101763"/>
              <a:gd name="connsiteX2" fmla="*/ 771779 w 2670458"/>
              <a:gd name="connsiteY2" fmla="*/ 3078920 h 3101763"/>
              <a:gd name="connsiteX3" fmla="*/ 791424 w 2670458"/>
              <a:gd name="connsiteY3" fmla="*/ 3041518 h 3101763"/>
              <a:gd name="connsiteX4" fmla="*/ 953113 w 2670458"/>
              <a:gd name="connsiteY4" fmla="*/ 2821467 h 3101763"/>
              <a:gd name="connsiteX0" fmla="*/ 799026 w 2670458"/>
              <a:gd name="connsiteY0" fmla="*/ 3000093 h 3101763"/>
              <a:gd name="connsiteX1" fmla="*/ 884967 w 2670458"/>
              <a:gd name="connsiteY1" fmla="*/ 2816498 h 3101763"/>
              <a:gd name="connsiteX2" fmla="*/ 802232 w 2670458"/>
              <a:gd name="connsiteY2" fmla="*/ 3026726 h 3101763"/>
              <a:gd name="connsiteX3" fmla="*/ 769557 w 2670458"/>
              <a:gd name="connsiteY3" fmla="*/ 3041646 h 3101763"/>
              <a:gd name="connsiteX4" fmla="*/ 799026 w 2670458"/>
              <a:gd name="connsiteY4" fmla="*/ 3000093 h 3101763"/>
              <a:gd name="connsiteX0" fmla="*/ 4729 w 43256"/>
              <a:gd name="connsiteY0" fmla="*/ 26036 h 51721"/>
              <a:gd name="connsiteX1" fmla="*/ 2196 w 43256"/>
              <a:gd name="connsiteY1" fmla="*/ 25239 h 51721"/>
              <a:gd name="connsiteX2" fmla="*/ 6964 w 43256"/>
              <a:gd name="connsiteY2" fmla="*/ 34758 h 51721"/>
              <a:gd name="connsiteX3" fmla="*/ 5856 w 43256"/>
              <a:gd name="connsiteY3" fmla="*/ 35139 h 51721"/>
              <a:gd name="connsiteX4" fmla="*/ 16514 w 43256"/>
              <a:gd name="connsiteY4" fmla="*/ 38949 h 51721"/>
              <a:gd name="connsiteX5" fmla="*/ 15846 w 43256"/>
              <a:gd name="connsiteY5" fmla="*/ 37209 h 51721"/>
              <a:gd name="connsiteX6" fmla="*/ 28863 w 43256"/>
              <a:gd name="connsiteY6" fmla="*/ 34610 h 51721"/>
              <a:gd name="connsiteX7" fmla="*/ 28596 w 43256"/>
              <a:gd name="connsiteY7" fmla="*/ 36519 h 51721"/>
              <a:gd name="connsiteX8" fmla="*/ 34165 w 43256"/>
              <a:gd name="connsiteY8" fmla="*/ 22813 h 51721"/>
              <a:gd name="connsiteX9" fmla="*/ 37416 w 43256"/>
              <a:gd name="connsiteY9" fmla="*/ 29949 h 51721"/>
              <a:gd name="connsiteX10" fmla="*/ 41834 w 43256"/>
              <a:gd name="connsiteY10" fmla="*/ 15213 h 51721"/>
              <a:gd name="connsiteX11" fmla="*/ 40386 w 43256"/>
              <a:gd name="connsiteY11" fmla="*/ 17889 h 51721"/>
              <a:gd name="connsiteX12" fmla="*/ 38360 w 43256"/>
              <a:gd name="connsiteY12" fmla="*/ 5285 h 51721"/>
              <a:gd name="connsiteX13" fmla="*/ 38436 w 43256"/>
              <a:gd name="connsiteY13" fmla="*/ 6549 h 51721"/>
              <a:gd name="connsiteX14" fmla="*/ 29114 w 43256"/>
              <a:gd name="connsiteY14" fmla="*/ 3811 h 51721"/>
              <a:gd name="connsiteX15" fmla="*/ 29856 w 43256"/>
              <a:gd name="connsiteY15" fmla="*/ 2199 h 51721"/>
              <a:gd name="connsiteX16" fmla="*/ 22177 w 43256"/>
              <a:gd name="connsiteY16" fmla="*/ 4579 h 51721"/>
              <a:gd name="connsiteX17" fmla="*/ 22536 w 43256"/>
              <a:gd name="connsiteY17" fmla="*/ 3189 h 51721"/>
              <a:gd name="connsiteX18" fmla="*/ 14036 w 43256"/>
              <a:gd name="connsiteY18" fmla="*/ 5051 h 51721"/>
              <a:gd name="connsiteX19" fmla="*/ 15336 w 43256"/>
              <a:gd name="connsiteY19" fmla="*/ 6399 h 51721"/>
              <a:gd name="connsiteX20" fmla="*/ 4163 w 43256"/>
              <a:gd name="connsiteY20" fmla="*/ 15648 h 51721"/>
              <a:gd name="connsiteX21" fmla="*/ 3936 w 43256"/>
              <a:gd name="connsiteY21" fmla="*/ 14229 h 51721"/>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884967 w 2670458"/>
              <a:gd name="connsiteY1" fmla="*/ 2816498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814672 w 2670458"/>
              <a:gd name="connsiteY2" fmla="*/ 3057115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56" h="51660">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694" y="34480"/>
                  <a:pt x="35431" y="35960"/>
                </a:cubicBezTo>
                <a:cubicBezTo>
                  <a:pt x="33512" y="38209"/>
                  <a:pt x="30740" y="38498"/>
                  <a:pt x="28591" y="36674"/>
                </a:cubicBezTo>
                <a:cubicBezTo>
                  <a:pt x="27896" y="39807"/>
                  <a:pt x="26035" y="42202"/>
                  <a:pt x="23703" y="42965"/>
                </a:cubicBezTo>
                <a:cubicBezTo>
                  <a:pt x="20955" y="43864"/>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2670458" h="3098122">
                <a:moveTo>
                  <a:pt x="772174" y="3048237"/>
                </a:moveTo>
                <a:cubicBezTo>
                  <a:pt x="767735" y="3039675"/>
                  <a:pt x="773024" y="2976681"/>
                  <a:pt x="780107" y="2978161"/>
                </a:cubicBezTo>
                <a:cubicBezTo>
                  <a:pt x="787190" y="2979641"/>
                  <a:pt x="814672" y="3096861"/>
                  <a:pt x="814672" y="3057115"/>
                </a:cubicBezTo>
                <a:cubicBezTo>
                  <a:pt x="814672" y="3017369"/>
                  <a:pt x="813823" y="3031015"/>
                  <a:pt x="806740" y="3029535"/>
                </a:cubicBezTo>
                <a:cubicBezTo>
                  <a:pt x="799657" y="3028055"/>
                  <a:pt x="776613" y="3056799"/>
                  <a:pt x="772174" y="3048237"/>
                </a:cubicBezTo>
                <a:close/>
              </a:path>
              <a:path w="2670458" h="3098122">
                <a:moveTo>
                  <a:pt x="740049" y="3078920"/>
                </a:moveTo>
                <a:cubicBezTo>
                  <a:pt x="743008" y="3066234"/>
                  <a:pt x="803892" y="2965400"/>
                  <a:pt x="809180" y="2965400"/>
                </a:cubicBezTo>
                <a:cubicBezTo>
                  <a:pt x="814468" y="2965400"/>
                  <a:pt x="771779" y="3158412"/>
                  <a:pt x="771779" y="3078920"/>
                </a:cubicBezTo>
                <a:cubicBezTo>
                  <a:pt x="771779" y="2999428"/>
                  <a:pt x="796712" y="3041518"/>
                  <a:pt x="791424" y="3041518"/>
                </a:cubicBezTo>
                <a:cubicBezTo>
                  <a:pt x="786136" y="3041518"/>
                  <a:pt x="737090" y="3091606"/>
                  <a:pt x="740049" y="3078920"/>
                </a:cubicBezTo>
                <a:close/>
              </a:path>
              <a:path w="2670458" h="3098122">
                <a:moveTo>
                  <a:pt x="799026" y="3000093"/>
                </a:moveTo>
                <a:cubicBezTo>
                  <a:pt x="796067" y="3005477"/>
                  <a:pt x="751267" y="3069511"/>
                  <a:pt x="751801" y="3073950"/>
                </a:cubicBezTo>
                <a:cubicBezTo>
                  <a:pt x="752335" y="3078389"/>
                  <a:pt x="802232" y="3145964"/>
                  <a:pt x="802232" y="3026726"/>
                </a:cubicBezTo>
                <a:cubicBezTo>
                  <a:pt x="802232" y="2907488"/>
                  <a:pt x="770091" y="3046085"/>
                  <a:pt x="769557" y="3041646"/>
                </a:cubicBezTo>
                <a:cubicBezTo>
                  <a:pt x="769023" y="3037207"/>
                  <a:pt x="801985" y="2994709"/>
                  <a:pt x="799026" y="3000093"/>
                </a:cubicBezTo>
                <a:close/>
              </a:path>
              <a:path w="43256" h="51660" fill="none" extrusionOk="0">
                <a:moveTo>
                  <a:pt x="4729" y="26036"/>
                </a:moveTo>
                <a:cubicBezTo>
                  <a:pt x="3845" y="26130"/>
                  <a:pt x="2961" y="25852"/>
                  <a:pt x="2196" y="25239"/>
                </a:cubicBezTo>
                <a:moveTo>
                  <a:pt x="6964" y="34758"/>
                </a:moveTo>
                <a:cubicBezTo>
                  <a:pt x="6609" y="34951"/>
                  <a:pt x="6236" y="35079"/>
                  <a:pt x="5856" y="35139"/>
                </a:cubicBezTo>
                <a:moveTo>
                  <a:pt x="16514" y="38949"/>
                </a:moveTo>
                <a:cubicBezTo>
                  <a:pt x="16247" y="38403"/>
                  <a:pt x="16023" y="37820"/>
                  <a:pt x="15846" y="37209"/>
                </a:cubicBezTo>
                <a:moveTo>
                  <a:pt x="28863" y="34610"/>
                </a:moveTo>
                <a:cubicBezTo>
                  <a:pt x="28824" y="35257"/>
                  <a:pt x="28734" y="35897"/>
                  <a:pt x="28596" y="36519"/>
                </a:cubicBezTo>
                <a:moveTo>
                  <a:pt x="34165" y="22813"/>
                </a:moveTo>
                <a:cubicBezTo>
                  <a:pt x="36169" y="24141"/>
                  <a:pt x="37434" y="26917"/>
                  <a:pt x="37416" y="29949"/>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934222" y="762000"/>
            <a:ext cx="990600" cy="369332"/>
          </a:xfrm>
          <a:prstGeom prst="rect">
            <a:avLst/>
          </a:prstGeom>
          <a:noFill/>
        </p:spPr>
        <p:txBody>
          <a:bodyPr wrap="square" rtlCol="0">
            <a:spAutoFit/>
          </a:bodyPr>
          <a:lstStyle/>
          <a:p>
            <a:r>
              <a:rPr lang="en-US" b="1" dirty="0" smtClean="0">
                <a:solidFill>
                  <a:srgbClr val="FF0000"/>
                </a:solidFill>
              </a:rPr>
              <a:t>Love</a:t>
            </a:r>
            <a:endParaRPr lang="en-US" b="1" dirty="0">
              <a:solidFill>
                <a:srgbClr val="FF0000"/>
              </a:solidFill>
            </a:endParaRPr>
          </a:p>
        </p:txBody>
      </p:sp>
      <p:sp>
        <p:nvSpPr>
          <p:cNvPr id="8" name="TextBox 7"/>
          <p:cNvSpPr txBox="1"/>
          <p:nvPr/>
        </p:nvSpPr>
        <p:spPr>
          <a:xfrm>
            <a:off x="1384177" y="1134006"/>
            <a:ext cx="304800" cy="923330"/>
          </a:xfrm>
          <a:prstGeom prst="rect">
            <a:avLst/>
          </a:prstGeom>
          <a:noFill/>
        </p:spPr>
        <p:txBody>
          <a:bodyPr wrap="square" rtlCol="0">
            <a:spAutoFit/>
          </a:bodyPr>
          <a:lstStyle/>
          <a:p>
            <a:r>
              <a:rPr lang="en-US" b="1" dirty="0" smtClean="0">
                <a:solidFill>
                  <a:schemeClr val="accent6">
                    <a:lumMod val="75000"/>
                  </a:schemeClr>
                </a:solidFill>
              </a:rPr>
              <a:t>J</a:t>
            </a:r>
          </a:p>
          <a:p>
            <a:r>
              <a:rPr lang="en-US" b="1" dirty="0" smtClean="0">
                <a:solidFill>
                  <a:schemeClr val="accent6">
                    <a:lumMod val="75000"/>
                  </a:schemeClr>
                </a:solidFill>
              </a:rPr>
              <a:t>O</a:t>
            </a:r>
          </a:p>
          <a:p>
            <a:r>
              <a:rPr lang="en-US" b="1" dirty="0">
                <a:solidFill>
                  <a:schemeClr val="accent6">
                    <a:lumMod val="75000"/>
                  </a:schemeClr>
                </a:solidFill>
              </a:rPr>
              <a:t>Y</a:t>
            </a:r>
          </a:p>
        </p:txBody>
      </p:sp>
      <p:sp>
        <p:nvSpPr>
          <p:cNvPr id="9" name="TextBox 8"/>
          <p:cNvSpPr txBox="1"/>
          <p:nvPr/>
        </p:nvSpPr>
        <p:spPr>
          <a:xfrm rot="-300000">
            <a:off x="2055846" y="1888870"/>
            <a:ext cx="1463040" cy="369332"/>
          </a:xfrm>
          <a:prstGeom prst="rect">
            <a:avLst/>
          </a:prstGeom>
          <a:noFill/>
        </p:spPr>
        <p:txBody>
          <a:bodyPr wrap="square" rtlCol="0">
            <a:spAutoFit/>
          </a:bodyPr>
          <a:lstStyle/>
          <a:p>
            <a:r>
              <a:rPr lang="en-US" b="1" dirty="0" smtClean="0">
                <a:solidFill>
                  <a:srgbClr val="7030A0"/>
                </a:solidFill>
              </a:rPr>
              <a:t>Peace</a:t>
            </a:r>
            <a:endParaRPr lang="en-US" b="1" dirty="0">
              <a:solidFill>
                <a:srgbClr val="7030A0"/>
              </a:solidFill>
            </a:endParaRPr>
          </a:p>
        </p:txBody>
      </p:sp>
      <p:sp>
        <p:nvSpPr>
          <p:cNvPr id="10" name="TextBox 9"/>
          <p:cNvSpPr txBox="1"/>
          <p:nvPr/>
        </p:nvSpPr>
        <p:spPr>
          <a:xfrm rot="240000">
            <a:off x="965077" y="2334905"/>
            <a:ext cx="1447800" cy="369332"/>
          </a:xfrm>
          <a:prstGeom prst="rect">
            <a:avLst/>
          </a:prstGeom>
          <a:noFill/>
        </p:spPr>
        <p:txBody>
          <a:bodyPr wrap="square" rtlCol="0">
            <a:spAutoFit/>
          </a:bodyPr>
          <a:lstStyle/>
          <a:p>
            <a:r>
              <a:rPr lang="en-US" b="1" dirty="0" smtClean="0">
                <a:solidFill>
                  <a:srgbClr val="00B050"/>
                </a:solidFill>
              </a:rPr>
              <a:t>Kindness</a:t>
            </a:r>
            <a:endParaRPr lang="en-US" b="1" dirty="0">
              <a:solidFill>
                <a:srgbClr val="00B050"/>
              </a:solidFill>
            </a:endParaRPr>
          </a:p>
        </p:txBody>
      </p:sp>
      <p:sp>
        <p:nvSpPr>
          <p:cNvPr id="11" name="TextBox 10"/>
          <p:cNvSpPr txBox="1"/>
          <p:nvPr/>
        </p:nvSpPr>
        <p:spPr>
          <a:xfrm>
            <a:off x="3319509" y="903744"/>
            <a:ext cx="381000" cy="2862322"/>
          </a:xfrm>
          <a:prstGeom prst="rect">
            <a:avLst/>
          </a:prstGeom>
          <a:noFill/>
        </p:spPr>
        <p:txBody>
          <a:bodyPr wrap="square" rtlCol="0">
            <a:spAutoFit/>
          </a:bodyPr>
          <a:lstStyle/>
          <a:p>
            <a:r>
              <a:rPr lang="en-US" b="1" dirty="0" smtClean="0">
                <a:solidFill>
                  <a:srgbClr val="FF66CC"/>
                </a:solidFill>
              </a:rPr>
              <a:t>G</a:t>
            </a:r>
          </a:p>
          <a:p>
            <a:r>
              <a:rPr lang="en-US" b="1" dirty="0" smtClean="0">
                <a:solidFill>
                  <a:srgbClr val="FF66CC"/>
                </a:solidFill>
              </a:rPr>
              <a:t>E</a:t>
            </a:r>
          </a:p>
          <a:p>
            <a:r>
              <a:rPr lang="en-US" b="1" dirty="0" smtClean="0">
                <a:solidFill>
                  <a:srgbClr val="FF66CC"/>
                </a:solidFill>
              </a:rPr>
              <a:t>N</a:t>
            </a:r>
          </a:p>
          <a:p>
            <a:r>
              <a:rPr lang="en-US" b="1" dirty="0" smtClean="0">
                <a:solidFill>
                  <a:srgbClr val="FF66CC"/>
                </a:solidFill>
              </a:rPr>
              <a:t>T</a:t>
            </a:r>
          </a:p>
          <a:p>
            <a:r>
              <a:rPr lang="en-US" b="1" dirty="0" smtClean="0">
                <a:solidFill>
                  <a:srgbClr val="FF66CC"/>
                </a:solidFill>
              </a:rPr>
              <a:t>L</a:t>
            </a:r>
          </a:p>
          <a:p>
            <a:r>
              <a:rPr lang="en-US" b="1" dirty="0" smtClean="0">
                <a:solidFill>
                  <a:srgbClr val="FF66CC"/>
                </a:solidFill>
              </a:rPr>
              <a:t>E</a:t>
            </a:r>
          </a:p>
          <a:p>
            <a:r>
              <a:rPr lang="en-US" b="1" dirty="0" smtClean="0">
                <a:solidFill>
                  <a:srgbClr val="FF66CC"/>
                </a:solidFill>
              </a:rPr>
              <a:t>N</a:t>
            </a:r>
          </a:p>
          <a:p>
            <a:r>
              <a:rPr lang="en-US" b="1" dirty="0" smtClean="0">
                <a:solidFill>
                  <a:srgbClr val="FF66CC"/>
                </a:solidFill>
              </a:rPr>
              <a:t>E</a:t>
            </a:r>
          </a:p>
          <a:p>
            <a:r>
              <a:rPr lang="en-US" b="1" dirty="0" smtClean="0">
                <a:solidFill>
                  <a:srgbClr val="FF66CC"/>
                </a:solidFill>
              </a:rPr>
              <a:t>S</a:t>
            </a:r>
          </a:p>
          <a:p>
            <a:r>
              <a:rPr lang="en-US" b="1" dirty="0">
                <a:solidFill>
                  <a:srgbClr val="FF66CC"/>
                </a:solidFill>
              </a:rPr>
              <a:t>S</a:t>
            </a:r>
          </a:p>
        </p:txBody>
      </p:sp>
      <p:sp>
        <p:nvSpPr>
          <p:cNvPr id="12" name="TextBox 11"/>
          <p:cNvSpPr txBox="1"/>
          <p:nvPr/>
        </p:nvSpPr>
        <p:spPr>
          <a:xfrm>
            <a:off x="1536577" y="2743447"/>
            <a:ext cx="2133600" cy="369332"/>
          </a:xfrm>
          <a:prstGeom prst="rect">
            <a:avLst/>
          </a:prstGeom>
          <a:noFill/>
        </p:spPr>
        <p:txBody>
          <a:bodyPr wrap="square" rtlCol="0">
            <a:spAutoFit/>
          </a:bodyPr>
          <a:lstStyle/>
          <a:p>
            <a:r>
              <a:rPr lang="en-US" b="1" dirty="0" smtClean="0">
                <a:solidFill>
                  <a:srgbClr val="00B0F0"/>
                </a:solidFill>
              </a:rPr>
              <a:t>Longsuffering</a:t>
            </a:r>
            <a:endParaRPr lang="en-US" b="1" dirty="0">
              <a:solidFill>
                <a:srgbClr val="00B0F0"/>
              </a:solidFill>
            </a:endParaRPr>
          </a:p>
        </p:txBody>
      </p:sp>
      <p:sp>
        <p:nvSpPr>
          <p:cNvPr id="13" name="TextBox 12"/>
          <p:cNvSpPr txBox="1"/>
          <p:nvPr/>
        </p:nvSpPr>
        <p:spPr>
          <a:xfrm>
            <a:off x="1181100" y="1371600"/>
            <a:ext cx="1828800" cy="369332"/>
          </a:xfrm>
          <a:prstGeom prst="rect">
            <a:avLst/>
          </a:prstGeom>
          <a:noFill/>
        </p:spPr>
        <p:txBody>
          <a:bodyPr wrap="square" rtlCol="0">
            <a:spAutoFit/>
          </a:bodyPr>
          <a:lstStyle/>
          <a:p>
            <a:r>
              <a:rPr lang="en-US" b="1" dirty="0" smtClean="0"/>
              <a:t>G    ODNESS</a:t>
            </a:r>
            <a:endParaRPr lang="en-US" b="1" dirty="0"/>
          </a:p>
        </p:txBody>
      </p:sp>
      <p:sp>
        <p:nvSpPr>
          <p:cNvPr id="14" name="TextBox 13"/>
          <p:cNvSpPr txBox="1"/>
          <p:nvPr/>
        </p:nvSpPr>
        <p:spPr>
          <a:xfrm>
            <a:off x="878889" y="3200400"/>
            <a:ext cx="2286000" cy="369332"/>
          </a:xfrm>
          <a:prstGeom prst="rect">
            <a:avLst/>
          </a:prstGeom>
          <a:noFill/>
        </p:spPr>
        <p:txBody>
          <a:bodyPr wrap="square" rtlCol="0">
            <a:spAutoFit/>
          </a:bodyPr>
          <a:lstStyle/>
          <a:p>
            <a:r>
              <a:rPr lang="en-US" b="1" dirty="0" smtClean="0"/>
              <a:t>Faithfulness</a:t>
            </a:r>
            <a:endParaRPr lang="en-US" b="1" dirty="0"/>
          </a:p>
        </p:txBody>
      </p:sp>
      <p:sp>
        <p:nvSpPr>
          <p:cNvPr id="15" name="TextBox 14"/>
          <p:cNvSpPr txBox="1"/>
          <p:nvPr/>
        </p:nvSpPr>
        <p:spPr>
          <a:xfrm rot="240000">
            <a:off x="1523972" y="3766236"/>
            <a:ext cx="2095500" cy="369332"/>
          </a:xfrm>
          <a:prstGeom prst="rect">
            <a:avLst/>
          </a:prstGeom>
          <a:noFill/>
        </p:spPr>
        <p:txBody>
          <a:bodyPr wrap="square" rtlCol="0">
            <a:spAutoFit/>
          </a:bodyPr>
          <a:lstStyle/>
          <a:p>
            <a:r>
              <a:rPr lang="en-US" b="1" dirty="0" smtClean="0">
                <a:solidFill>
                  <a:srgbClr val="0033CC"/>
                </a:solidFill>
              </a:rPr>
              <a:t>Self-Control</a:t>
            </a:r>
            <a:endParaRPr lang="en-US" b="1" dirty="0">
              <a:solidFill>
                <a:srgbClr val="0033CC"/>
              </a:solidFill>
            </a:endParaRPr>
          </a:p>
        </p:txBody>
      </p:sp>
    </p:spTree>
    <p:extLst>
      <p:ext uri="{BB962C8B-B14F-4D97-AF65-F5344CB8AC3E}">
        <p14:creationId xmlns:p14="http://schemas.microsoft.com/office/powerpoint/2010/main" val="1238130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7924800" cy="3016210"/>
          </a:xfrm>
          <a:prstGeom prst="rect">
            <a:avLst/>
          </a:prstGeom>
          <a:noFill/>
        </p:spPr>
        <p:txBody>
          <a:bodyPr wrap="square" rtlCol="0">
            <a:spAutoFit/>
          </a:bodyPr>
          <a:lstStyle/>
          <a:p>
            <a:r>
              <a:rPr lang="en-US" sz="2800" dirty="0"/>
              <a:t>We find </a:t>
            </a:r>
            <a:r>
              <a:rPr lang="en-US" sz="2800" dirty="0" smtClean="0"/>
              <a:t>ourselves</a:t>
            </a:r>
          </a:p>
          <a:p>
            <a:endParaRPr lang="en-US" dirty="0"/>
          </a:p>
          <a:p>
            <a:endParaRPr lang="en-US" dirty="0" smtClean="0"/>
          </a:p>
          <a:p>
            <a:pPr marL="285750" indent="-285750">
              <a:buFont typeface="Arial" panose="020B0604020202020204" pitchFamily="34" charset="0"/>
              <a:buChar char="•"/>
            </a:pPr>
            <a:r>
              <a:rPr lang="en-US" dirty="0" smtClean="0"/>
              <a:t>involved </a:t>
            </a:r>
            <a:r>
              <a:rPr lang="en-US" dirty="0"/>
              <a:t>in loyal commitments, </a:t>
            </a:r>
            <a:endParaRPr lang="en-US" dirty="0" smtClean="0"/>
          </a:p>
          <a:p>
            <a:endParaRPr lang="en-US" dirty="0" smtClean="0"/>
          </a:p>
          <a:p>
            <a:pPr marL="285750" indent="-285750">
              <a:buFont typeface="Arial" panose="020B0604020202020204" pitchFamily="34" charset="0"/>
              <a:buChar char="•"/>
            </a:pPr>
            <a:r>
              <a:rPr lang="en-US" dirty="0" smtClean="0"/>
              <a:t>not </a:t>
            </a:r>
            <a:r>
              <a:rPr lang="en-US" dirty="0"/>
              <a:t>needing to force our way in life, </a:t>
            </a:r>
            <a:endParaRPr lang="en-US" dirty="0" smtClean="0"/>
          </a:p>
          <a:p>
            <a:endParaRPr lang="en-US" dirty="0" smtClean="0"/>
          </a:p>
          <a:p>
            <a:pPr marL="285750" indent="-285750">
              <a:buFont typeface="Arial" panose="020B0604020202020204" pitchFamily="34" charset="0"/>
              <a:buChar char="•"/>
            </a:pPr>
            <a:r>
              <a:rPr lang="en-US" dirty="0" smtClean="0"/>
              <a:t>able </a:t>
            </a:r>
            <a:r>
              <a:rPr lang="en-US" dirty="0"/>
              <a:t>to marshal and direct our energies wisely.</a:t>
            </a:r>
          </a:p>
          <a:p>
            <a:endParaRPr lang="en-US" dirty="0" smtClean="0"/>
          </a:p>
          <a:p>
            <a:endParaRPr lang="en-US" dirty="0"/>
          </a:p>
        </p:txBody>
      </p:sp>
    </p:spTree>
    <p:extLst>
      <p:ext uri="{BB962C8B-B14F-4D97-AF65-F5344CB8AC3E}">
        <p14:creationId xmlns:p14="http://schemas.microsoft.com/office/powerpoint/2010/main" val="47626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1000"/>
                                        <p:tgtEl>
                                          <p:spTgt spid="2">
                                            <p:txEl>
                                              <p:pRg st="7" end="7"/>
                                            </p:txEl>
                                          </p:spTgt>
                                        </p:tgtEl>
                                      </p:cBhvr>
                                    </p:animEffect>
                                    <p:anim calcmode="lin" valueType="num">
                                      <p:cBhvr>
                                        <p:cTn id="2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8001000" cy="3139321"/>
          </a:xfrm>
          <a:prstGeom prst="rect">
            <a:avLst/>
          </a:prstGeom>
          <a:noFill/>
        </p:spPr>
        <p:txBody>
          <a:bodyPr wrap="square" rtlCol="0">
            <a:spAutoFit/>
          </a:bodyPr>
          <a:lstStyle/>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r>
              <a:rPr lang="en-US" sz="2000" dirty="0" smtClean="0"/>
              <a:t>Legalism </a:t>
            </a:r>
            <a:r>
              <a:rPr lang="en-US" sz="2000" dirty="0"/>
              <a:t>is helpless in bringing this </a:t>
            </a:r>
            <a:r>
              <a:rPr lang="en-US" sz="2000" dirty="0" smtClean="0"/>
              <a:t>about. </a:t>
            </a:r>
          </a:p>
          <a:p>
            <a:pPr algn="ctr"/>
            <a:endParaRPr lang="en-US" sz="2000" dirty="0"/>
          </a:p>
          <a:p>
            <a:pPr algn="ctr"/>
            <a:endParaRPr lang="en-US" sz="2000" dirty="0" smtClean="0"/>
          </a:p>
          <a:p>
            <a:pPr algn="ctr"/>
            <a:r>
              <a:rPr lang="en-US" sz="2000" dirty="0" smtClean="0"/>
              <a:t>It </a:t>
            </a:r>
            <a:r>
              <a:rPr lang="en-US" sz="2000" dirty="0"/>
              <a:t>only gets in the way. </a:t>
            </a:r>
            <a:endParaRPr lang="en-US" sz="2000" dirty="0" smtClean="0"/>
          </a:p>
          <a:p>
            <a:endParaRPr lang="en-US" dirty="0"/>
          </a:p>
        </p:txBody>
      </p:sp>
    </p:spTree>
    <p:extLst>
      <p:ext uri="{BB962C8B-B14F-4D97-AF65-F5344CB8AC3E}">
        <p14:creationId xmlns:p14="http://schemas.microsoft.com/office/powerpoint/2010/main" val="259844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Effect transition="in" filter="fade">
                                      <p:cBhvr>
                                        <p:cTn id="14" dur="1000"/>
                                        <p:tgtEl>
                                          <p:spTgt spid="2">
                                            <p:txEl>
                                              <p:pRg st="8" end="8"/>
                                            </p:txEl>
                                          </p:spTgt>
                                        </p:tgtEl>
                                      </p:cBhvr>
                                    </p:animEffect>
                                    <p:anim calcmode="lin" valueType="num">
                                      <p:cBhvr>
                                        <p:cTn id="1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236</TotalTime>
  <Words>969</Words>
  <Application>Microsoft Office PowerPoint</Application>
  <PresentationFormat>On-screen Show (4:3)</PresentationFormat>
  <Paragraphs>104</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From Which Tree  Are You Partaking?</vt:lpstr>
      <vt:lpstr>Tree of the Flesh</vt:lpstr>
      <vt:lpstr>PowerPoint Presentation</vt:lpstr>
      <vt:lpstr>Galatians 5:19-21MSG</vt:lpstr>
      <vt:lpstr>PowerPoint Presentation</vt:lpstr>
      <vt:lpstr>Two Roads by Robert Frost </vt:lpstr>
      <vt:lpstr>Galatians 5:22 MSG</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Sanders</dc:creator>
  <cp:lastModifiedBy>Kathy Sanders</cp:lastModifiedBy>
  <cp:revision>24</cp:revision>
  <dcterms:created xsi:type="dcterms:W3CDTF">2014-03-20T22:14:17Z</dcterms:created>
  <dcterms:modified xsi:type="dcterms:W3CDTF">2014-03-25T21:04:48Z</dcterms:modified>
</cp:coreProperties>
</file>